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71" r:id="rId3"/>
    <p:sldId id="269" r:id="rId4"/>
    <p:sldId id="256" r:id="rId5"/>
    <p:sldId id="261" r:id="rId6"/>
    <p:sldId id="268" r:id="rId7"/>
    <p:sldId id="270" r:id="rId8"/>
    <p:sldId id="257" r:id="rId9"/>
    <p:sldId id="258" r:id="rId10"/>
    <p:sldId id="259" r:id="rId11"/>
    <p:sldId id="260" r:id="rId12"/>
    <p:sldId id="262" r:id="rId13"/>
    <p:sldId id="263" r:id="rId14"/>
    <p:sldId id="265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1F8C-45EA-4930-A8BD-91CE9231E204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7790-026A-4E6A-A49B-4F146224A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4654-D4D3-409D-B089-11E543C73775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D5F5-ED34-4EC2-A925-14790BFF0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0942-6CE4-41B5-AB30-485DD9CA8898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E33BA-8F9C-47B0-8325-867228289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64DE-D504-41BB-9128-B4FDF63A5304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EADB-0649-4A79-83A0-99DCD1BF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5703-DA92-4FE9-A991-A4188322DB19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88AF-ACC0-4593-820D-9C3B4176D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D4E2-4BFD-41FE-B483-5EF6A5853402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8960-4418-4DCA-9C07-38A10CBF0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E1E3-9FF7-4E44-9D9B-B57867020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0452-33FE-4FCC-A41A-5829F2E2A1FE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7E1D-E83F-41C6-83C0-15656C27B408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574D-BCEE-438D-B0BE-EF0D086DC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B308-1ACD-46CD-A204-FA99F5EB4950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574A-EF72-406A-9BD9-22AA194B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D85E-92D4-488A-87BF-F6F93BF50AE9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4457-3695-4621-975B-2317B0CE6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F6CC-1074-4A1E-A06A-0A77C97CB5BA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6B56-0640-4F6D-BDD2-5742E29C5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C6CF8-27B3-411A-9EBA-678738D31D2F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33F7F-1AD0-4CDF-926A-6BFBFD004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8" r:id="rId5"/>
    <p:sldLayoutId id="2147483753" r:id="rId6"/>
    <p:sldLayoutId id="2147483752" r:id="rId7"/>
    <p:sldLayoutId id="2147483759" r:id="rId8"/>
    <p:sldLayoutId id="2147483760" r:id="rId9"/>
    <p:sldLayoutId id="2147483751" r:id="rId10"/>
    <p:sldLayoutId id="21474837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dics.ru/slovar/dal/ch/chego.html" TargetMode="External"/><Relationship Id="rId2" Type="http://schemas.openxmlformats.org/officeDocument/2006/relationships/hyperlink" Target="http://www.onlinedics.ru/slovar/ushakov/p/prekrascheni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nlinedics.ru/slovar/fil/s/suschestvovanie.html" TargetMode="External"/><Relationship Id="rId4" Type="http://schemas.openxmlformats.org/officeDocument/2006/relationships/hyperlink" Target="http://www.onlinedics.ru/slovar/fil/i/individ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8229600" cy="121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mtClean="0"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Презентация на тему :</a:t>
            </a:r>
            <a:br>
              <a:rPr lang="ru-RU" sz="4400" smtClean="0"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ru-RU" sz="4400" smtClean="0"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Смерть</a:t>
            </a:r>
            <a:endParaRPr lang="ru-RU" sz="4400"/>
          </a:p>
        </p:txBody>
      </p:sp>
      <p:pic>
        <p:nvPicPr>
          <p:cNvPr id="13314" name="Picture 2" descr="http://img0.liveinternet.ru/images/attach/c/1/60/41/60041680_1275980935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60575"/>
            <a:ext cx="583247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 богдыханом (императором Китая) повсюду следовал гроб, который считался атрибутом его земного существования. Заблаговременная подготовка могилы для престарелых родителей считалось актом заботы и милосердия. Покинув часть земного мира, усопший отправлялся к другим людям, которые умерли раньше, но все же никуда не исчезли. Отсюда культ предков, который весьма характерен для этой культуры.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48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smtClean="0"/>
              <a:t>Египет</a:t>
            </a:r>
            <a:endParaRPr lang="ru-RU" sz="54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7924800" cy="984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Не разделяли земной и потусторонний мир и египтяне. Но они, скорее, подчеркивали сходство загробного мира с подлунным: там так же, как здесь. Смерть считалась прелюдией к загробному бытию. Египтяне возлагали надежды на нетленность тела того человека, власть которого была нерушимой при жизни. Тленность, по их представлениям, оставалось нерушимой.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7924800" cy="13681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accent4">
                    <a:lumMod val="75000"/>
                  </a:schemeClr>
                </a:solidFill>
              </a:rPr>
              <a:t>Искусство бальзамирования и мумифицирования, строительство грандиозных гробниц, увековечивание памяти ушедших – все служило одной цели: обеспечить символическое бессмертие. Еще в эпоху Древнего Царства (</a:t>
            </a:r>
            <a:r>
              <a:rPr sz="2800" smtClean="0">
                <a:solidFill>
                  <a:schemeClr val="accent4">
                    <a:lumMod val="75000"/>
                  </a:schemeClr>
                </a:solidFill>
              </a:rPr>
              <a:t>XXIX</a:t>
            </a:r>
            <a:r>
              <a:rPr lang="ru-RU" sz="280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sz="2800" smtClean="0">
                <a:solidFill>
                  <a:schemeClr val="accent4">
                    <a:lumMod val="75000"/>
                  </a:schemeClr>
                </a:solidFill>
              </a:rPr>
              <a:t>XIX</a:t>
            </a:r>
            <a:r>
              <a:rPr lang="ru-RU" sz="2800" smtClean="0">
                <a:solidFill>
                  <a:schemeClr val="accent4">
                    <a:lumMod val="75000"/>
                  </a:schemeClr>
                </a:solidFill>
              </a:rPr>
              <a:t> вв. до н. э.) египтяне полагали, что души умерших соединяются со звездами.</a:t>
            </a:r>
            <a:endParaRPr lang="ru-RU" sz="28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578" name="Picture 2" descr="http://playdate.typepad.com/.a/6a00d83579f4c769e201156fb9323a970b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437063"/>
            <a:ext cx="3600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www.balsas.lt/03/08/anubis_px600_p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365625"/>
            <a:ext cx="28463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157788"/>
            <a:ext cx="8229600" cy="1219200"/>
          </a:xfrm>
        </p:spPr>
        <p:txBody>
          <a:bodyPr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Ислам</a:t>
            </a:r>
            <a:b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Ислам исходит из факта сотворенности человека волей всемогущего Аллаха, который прежде всего милосерден. На вопрос человека: “Разве, когда я умру, я буду изведен живым?”, Аллах дает ответ: “Разве не вспомнит человек, что мы сотворили его раньше, а был он ничем?” В отличие от христианства, земная жизнь в исламе расценивается высоко. Тем не менее, в Последний день все будет уничтожено, а умершие воскреснут и предстанут перед Аллахом для окончательного суда. Вера в загробную жизнь является необходимой, поскольку в этом случае человек будет оценивать свои действия и поступки не сточки зрения личного интереса, а в смысле вечной перспективы.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219200"/>
          </a:xfrm>
        </p:spPr>
        <p:txBody>
          <a:bodyPr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1">
                    <a:lumMod val="85000"/>
                  </a:schemeClr>
                </a:solidFill>
              </a:rPr>
            </a:br>
            <a:endParaRPr lang="ru-RU" sz="4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6626" name="Picture 6" descr="http://www.georgiymore.ru/uploads/posts/2011-07/1310658387_n0003.jpg"/>
          <p:cNvPicPr>
            <a:picLocks noChangeAspect="1" noChangeArrowheads="1"/>
          </p:cNvPicPr>
          <p:nvPr/>
        </p:nvPicPr>
        <p:blipFill>
          <a:blip r:embed="rId2"/>
          <a:srcRect t="30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2276872"/>
            <a:ext cx="7776864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/>
            <a:r>
              <a:rPr lang="ru-RU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Христианское понимание смысла жизни, смерти и бессмертия исходит из ветхозаветного положения: “День смерти лучше дня рождения” (Экклезиаст) и новозаветной заповеди Христа: “...я имею ключи от ада и смерти”. Богочеловеческая сущность христианства проявляется в том, что бессмертие личности как целостного существа мыслимо только через воскресение. Путь к нему открыт искупительной жертвой Христа через крест и воскресение. Это сфера тайны и чуда, ибо человек выводится из сферы действия природно-космических сил и стихий и ставится как личность лицом к лицу с Богом, который тоже есть личность. </a:t>
            </a:r>
          </a:p>
          <a:p>
            <a:pPr indent="450850" eaLnBrk="0" hangingPunct="0"/>
            <a:r>
              <a:rPr lang="ru-RU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Таким образом, целью жизни человека является обожествление, движение к жизни вечной</a:t>
            </a:r>
            <a:r>
              <a:rPr lang="ru-RU" sz="11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76672"/>
            <a:ext cx="39604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Христианство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440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308725"/>
            <a:ext cx="85693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”.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1" name="Picture 2" descr="http://shkolazhizni.ru/img/content/i9/9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395288" y="333375"/>
            <a:ext cx="42814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onstantia" pitchFamily="18" charset="0"/>
              </a:rPr>
              <a:t>Буддизм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268413"/>
            <a:ext cx="84248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Спокойное и умиротворенное отношение к жизни, смерти и бессмертию, стремление к просветлению и освобождению от зла характерно и для других восточных религий и культов. В этой связи меняется отношение к самоубийству; оно считается не столь греховным, сколько бессмысленным, ибо не освобождает человека от круга рождений и смертей (сансара), а только приводит к рождению в более низком воплощении. Нужно преодолеть такую привязанность к своей личности, ибо, по словам Будды, “природа личности есть непрерывная смерть”. Один из самых мудрых поэтов XX в. У. Уитмен выразил так эту идею - нужно жить “спокойно улыбаясь Смерти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04056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smtClean="0">
                <a:effectLst>
                  <a:innerShdw blurRad="38100" dist="25400" dir="13500000">
                    <a:prstClr val="black">
                      <a:alpha val="7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Заключение</a:t>
            </a:r>
            <a:endParaRPr lang="ru-RU" sz="5400">
              <a:effectLst>
                <a:innerShdw blurRad="38100" dist="25400" dir="13500000">
                  <a:prstClr val="black">
                    <a:alpha val="70000"/>
                  </a:prst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1844675"/>
            <a:ext cx="8359775" cy="32353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Осознавая конечность своего земного существования и задаваясь вопросом о смысле жизни, человек начинает вырабатывать </a:t>
            </a:r>
            <a:r>
              <a:rPr lang="ru-RU" sz="2800" smtClean="0">
                <a:solidFill>
                  <a:schemeClr val="accent3">
                    <a:lumMod val="50000"/>
                  </a:schemeClr>
                </a:solidFill>
              </a:rPr>
              <a:t>собственное отношение к жизни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 смерти. И вполне понятно, что тема эта, быть может наиважнейшая для каждого человека, занимает центральное место во всей культуре человечества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Актуальность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984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Актуальность темы заключается в интересе и познание  людей к  смерти.</a:t>
            </a:r>
            <a:endParaRPr lang="ru-RU" sz="2400" dirty="0"/>
          </a:p>
        </p:txBody>
      </p:sp>
      <p:pic>
        <p:nvPicPr>
          <p:cNvPr id="14339" name="Picture 2" descr="http://stat8.blog.ru/lr/0a109879ce83312f7ebb05bed14c05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84200"/>
            <a:ext cx="48958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smtClean="0"/>
              <a:t>Цель</a:t>
            </a:r>
            <a:endParaRPr lang="ru-RU" sz="60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984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Узнать как люди относятся к неизбежному физиологическому процессу под названием смерть.</a:t>
            </a:r>
            <a:endParaRPr lang="ru-RU" sz="2400" dirty="0"/>
          </a:p>
        </p:txBody>
      </p:sp>
      <p:pic>
        <p:nvPicPr>
          <p:cNvPr id="15363" name="Picture 2" descr="http://tainy.net/wp-content/uploads/2010/08/e20883c86afa091ad40ad1404f2738b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3375"/>
            <a:ext cx="5975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22 из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3309960" cy="496494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83661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Эпикур о смерти: смерти не стоит бояться, когда ее нет - мы живы, когда она приходит - нас уже нет. 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2276475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«...самое страшное из зол, смерть, не имеет к нам никакого отношения; так как когда мы существуем, смерть еще не присутствует; а когда смерть присутствует, тогда мы не существуем. Таким образом, смерть не имеет отношения ни к живущим, ни к умершим, так как для одних он не существует, а другие уже не существуют». 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5580063" y="55895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Эпикур</a:t>
            </a:r>
            <a:r>
              <a:rPr lang="ru-RU">
                <a:latin typeface="Constantia" pitchFamily="18" charset="0"/>
              </a:rPr>
              <a:t> (341 - 270 до н.э.), </a:t>
            </a:r>
          </a:p>
          <a:p>
            <a:r>
              <a:rPr lang="ru-RU">
                <a:latin typeface="Constantia" pitchFamily="18" charset="0"/>
              </a:rPr>
              <a:t> философ.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2" descr="2.jpg"/>
          <p:cNvPicPr>
            <a:picLocks noChangeAspect="1" noChangeArrowheads="1"/>
          </p:cNvPicPr>
          <p:nvPr/>
        </p:nvPicPr>
        <p:blipFill>
          <a:blip r:embed="rId2"/>
          <a:srcRect l="10156" r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21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chemeClr val="accent4">
                    <a:lumMod val="50000"/>
                  </a:schemeClr>
                </a:solidFill>
              </a:rPr>
              <a:t>«СМЕРТЬ - конец земной жизни, кончина, разлучение души с телом, умирание, состояние отжившего. Смерть человека, конец плотской жизни, воскресение, переход к вечной, к духовной жизни».</a:t>
            </a:r>
            <a:endParaRPr lang="ru-RU" sz="3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2924175"/>
            <a:ext cx="68580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Медицинские руководства дают такое определение смерти: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«Отсутствие признаков жизни» и «Отсутствие мозговой активности, подтвержденное электроэнцефалограммой».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229600" cy="121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accent4">
                    <a:lumMod val="50000"/>
                  </a:schemeClr>
                </a:solidFill>
              </a:rPr>
              <a:t>Тело, как известно, состоит из клеток и тканей, и при умирании человека разные клетки и ткани разрушаются в разное время. Первыми умирают клетки головного мозга. Клетки некоторых других тканей, более примитивных, ещё некоторое время могут жить и даже размножаться. Например, общеизвестно, что когда человека уже умер, у него ещё несколько дней растут волосы и ногти. С точки зрения науки вообще нельзя говорить о единовременном умирании всего организма человека. </a:t>
            </a:r>
            <a:endParaRPr lang="ru-RU" sz="280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684213" y="620713"/>
            <a:ext cx="8229600" cy="2016125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Смерть</a:t>
            </a:r>
            <a:r>
              <a:rPr lang="ru-RU" sz="2800" smtClean="0">
                <a:solidFill>
                  <a:schemeClr val="bg1"/>
                </a:solidFill>
              </a:rPr>
              <a:t> - - </a:t>
            </a:r>
            <a:r>
              <a:rPr lang="ru-RU" sz="2800" smtClean="0">
                <a:solidFill>
                  <a:schemeClr val="bg1"/>
                </a:solidFill>
                <a:hlinkClick r:id="rId2" tooltip="Кликните для подробного описания"/>
              </a:rPr>
              <a:t>прекращение</a:t>
            </a:r>
            <a:r>
              <a:rPr lang="ru-RU" sz="2800" smtClean="0">
                <a:solidFill>
                  <a:schemeClr val="bg1"/>
                </a:solidFill>
              </a:rPr>
              <a:t> жизнедеятельности организма , в результате </a:t>
            </a:r>
            <a:r>
              <a:rPr lang="ru-RU" sz="2800" smtClean="0">
                <a:solidFill>
                  <a:schemeClr val="bg1"/>
                </a:solidFill>
                <a:hlinkClick r:id="rId3" tooltip="Кликните для подробного описания"/>
              </a:rPr>
              <a:t>чего</a:t>
            </a:r>
            <a:r>
              <a:rPr lang="ru-RU" sz="2800" smtClean="0">
                <a:solidFill>
                  <a:schemeClr val="bg1"/>
                </a:solidFill>
              </a:rPr>
              <a:t> заканчивается его </a:t>
            </a:r>
            <a:r>
              <a:rPr lang="ru-RU" sz="2800" smtClean="0">
                <a:solidFill>
                  <a:schemeClr val="bg1"/>
                </a:solidFill>
                <a:hlinkClick r:id="rId4" tooltip="Кликните для подробного описания"/>
              </a:rPr>
              <a:t>индивид</a:t>
            </a:r>
            <a:r>
              <a:rPr lang="ru-RU" sz="2800" smtClean="0">
                <a:solidFill>
                  <a:schemeClr val="bg1"/>
                </a:solidFill>
              </a:rPr>
              <a:t> , </a:t>
            </a:r>
            <a:r>
              <a:rPr lang="ru-RU" sz="2800" smtClean="0">
                <a:solidFill>
                  <a:schemeClr val="bg1"/>
                </a:solidFill>
                <a:hlinkClick r:id="rId5" tooltip="Кликните для подробного описания"/>
              </a:rPr>
              <a:t>существование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01816"/>
            <a:ext cx="8229600" cy="16561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smtClean="0">
                <a:solidFill>
                  <a:schemeClr val="bg1"/>
                </a:solidFill>
              </a:rPr>
              <a:t>В жизни каждого нормального человека рано или поздно наступает момент, когда он задается вопросом о  конечности своего индивидуального существования. Человек - единственное существо, которое осознает свою смертность и может делать ее предметом размышления. Но неизбежность собственной смерти воспринимается человеком отнюдь не как отвлеченная истина, а вызывает сильнейшее эмоциональные потрясения, затрагивает самые глубины его внутреннего мира</a:t>
            </a:r>
            <a:r>
              <a:rPr lang="ru-RU" sz="3100" smtClean="0"/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древнекитайском сознании, например, факт смерти оценивался как нечто, не имеющее глубокого бытейственного значения. Иначе говоря, если человек умер, никакой трагедии в этом нет. Он все равно остается среди живых, но уже как усопший. Здесь так же, как и там. Мертвый уходит от живых условно, в каком-то ограниченном смысле. Он нас не покидает. Мир плотно заселен “живыми мертвецами”. Они перешли в другое состояние, но не ушли в иной мир. Вот почему в этой культуре символика смерти носила земной характер.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smtClean="0"/>
              <a:t> Китай</a:t>
            </a:r>
            <a:endParaRPr lang="ru-RU" sz="5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306</TotalTime>
  <Words>624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Ислам  Ислам исходит из факта сотворенности человека волей всемогущего Аллаха, который прежде всего милосерден. На вопрос человека: “Разве, когда я умру, я буду изведен живым?”, Аллах дает ответ: “Разве не вспомнит человек, что мы сотворили его раньше, а был он ничем?” В отличие от христианства, земная жизнь в исламе расценивается высоко. Тем не менее, в Последний день все будет уничтожено, а умершие воскреснут и предстанут перед Аллахом для окончательного суда. Вера в загробную жизнь является необходимой, поскольку в этом случае человек будет оценивать свои действия и поступки не сточки зрения личного интереса, а в смысле вечной перспективы.  </vt:lpstr>
      <vt:lpstr>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Лена</cp:lastModifiedBy>
  <cp:revision>37</cp:revision>
  <dcterms:created xsi:type="dcterms:W3CDTF">2012-11-24T08:20:08Z</dcterms:created>
  <dcterms:modified xsi:type="dcterms:W3CDTF">2013-01-21T13:54:56Z</dcterms:modified>
</cp:coreProperties>
</file>