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66" r:id="rId5"/>
    <p:sldId id="267" r:id="rId6"/>
    <p:sldId id="268" r:id="rId7"/>
    <p:sldId id="264" r:id="rId8"/>
    <p:sldId id="269" r:id="rId9"/>
    <p:sldId id="270" r:id="rId10"/>
    <p:sldId id="273" r:id="rId11"/>
    <p:sldId id="272" r:id="rId12"/>
    <p:sldId id="274" r:id="rId13"/>
    <p:sldId id="271" r:id="rId14"/>
    <p:sldId id="258" r:id="rId15"/>
    <p:sldId id="259" r:id="rId16"/>
    <p:sldId id="260" r:id="rId17"/>
    <p:sldId id="262" r:id="rId18"/>
    <p:sldId id="26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609" autoAdjust="0"/>
  </p:normalViewPr>
  <p:slideViewPr>
    <p:cSldViewPr>
      <p:cViewPr varScale="1">
        <p:scale>
          <a:sx n="83" d="100"/>
          <a:sy n="83" d="100"/>
        </p:scale>
        <p:origin x="-118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714348" y="2000240"/>
            <a:ext cx="7772400" cy="1470025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57422" y="3857628"/>
            <a:ext cx="6115048" cy="2286016"/>
          </a:xfrm>
        </p:spPr>
        <p:txBody>
          <a:bodyPr>
            <a:normAutofit/>
          </a:bodyPr>
          <a:lstStyle>
            <a:lvl1pPr marL="0" indent="0" algn="r">
              <a:buNone/>
              <a:defRPr sz="24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71558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B6D659-BBC0-4059-8CEC-D14C8977D37E}" type="datetimeFigureOut">
              <a:rPr lang="ru-RU" smtClean="0"/>
              <a:pPr/>
              <a:t>21.06.2024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0308B5B-C176-4588-A9ED-1761FE346E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02502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B6D659-BBC0-4059-8CEC-D14C8977D37E}" type="datetimeFigureOut">
              <a:rPr lang="ru-RU" smtClean="0"/>
              <a:pPr/>
              <a:t>21.06.2024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0308B5B-C176-4588-A9ED-1761FE346E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25649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507209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</p:txBody>
      </p:sp>
    </p:spTree>
    <p:extLst>
      <p:ext uri="{BB962C8B-B14F-4D97-AF65-F5344CB8AC3E}">
        <p14:creationId xmlns="" xmlns:p14="http://schemas.microsoft.com/office/powerpoint/2010/main" val="2387610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B6D659-BBC0-4059-8CEC-D14C8977D37E}" type="datetimeFigureOut">
              <a:rPr lang="ru-RU" smtClean="0"/>
              <a:pPr/>
              <a:t>21.06.2024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0308B5B-C176-4588-A9ED-1761FE346E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92766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B6D659-BBC0-4059-8CEC-D14C8977D37E}" type="datetimeFigureOut">
              <a:rPr lang="ru-RU" smtClean="0"/>
              <a:pPr/>
              <a:t>21.06.2024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0308B5B-C176-4588-A9ED-1761FE346E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65975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B6D659-BBC0-4059-8CEC-D14C8977D37E}" type="datetimeFigureOut">
              <a:rPr lang="ru-RU" smtClean="0"/>
              <a:pPr/>
              <a:t>21.06.2024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0308B5B-C176-4588-A9ED-1761FE346E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45541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B6D659-BBC0-4059-8CEC-D14C8977D37E}" type="datetimeFigureOut">
              <a:rPr lang="ru-RU" smtClean="0"/>
              <a:pPr/>
              <a:t>21.06.2024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0308B5B-C176-4588-A9ED-1761FE346E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63176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B6D659-BBC0-4059-8CEC-D14C8977D37E}" type="datetimeFigureOut">
              <a:rPr lang="ru-RU" smtClean="0"/>
              <a:pPr/>
              <a:t>21.06.2024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0308B5B-C176-4588-A9ED-1761FE346E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30638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B6D659-BBC0-4059-8CEC-D14C8977D37E}" type="datetimeFigureOut">
              <a:rPr lang="ru-RU" smtClean="0"/>
              <a:pPr/>
              <a:t>21.06.2024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0308B5B-C176-4588-A9ED-1761FE346E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85819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B6D659-BBC0-4059-8CEC-D14C8977D37E}" type="datetimeFigureOut">
              <a:rPr lang="ru-RU" smtClean="0"/>
              <a:pPr/>
              <a:t>21.06.2024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0308B5B-C176-4588-A9ED-1761FE346E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9790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57298"/>
            <a:ext cx="8229600" cy="4768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</p:txBody>
      </p:sp>
    </p:spTree>
    <p:extLst>
      <p:ext uri="{BB962C8B-B14F-4D97-AF65-F5344CB8AC3E}">
        <p14:creationId xmlns="" xmlns:p14="http://schemas.microsoft.com/office/powerpoint/2010/main" val="4063198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b="1" i="1" kern="1200">
          <a:solidFill>
            <a:schemeClr val="tx2">
              <a:lumMod val="75000"/>
            </a:schemeClr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55;&#1088;&#1077;&#1087;&#1086;&#1076;&#1072;&#1074;&#1072;&#1090;&#1077;&#1083;&#1100;\Downloads\VID_2.1.mp4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55;&#1088;&#1077;&#1087;&#1086;&#1076;&#1072;&#1074;&#1072;&#1090;&#1077;&#1083;&#1100;\Downloads\VID_4.3.mp4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55;&#1088;&#1077;&#1087;&#1086;&#1076;&#1072;&#1074;&#1072;&#1090;&#1077;&#1083;&#1100;\Downloads\VID_1.5.mp4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55;&#1088;&#1077;&#1087;&#1086;&#1076;&#1072;&#1074;&#1072;&#1090;&#1077;&#1083;&#1100;\Downloads\VID_1.4.mp4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55;&#1088;&#1077;&#1087;&#1086;&#1076;&#1072;&#1074;&#1072;&#1090;&#1077;&#1083;&#1100;\Downloads\VID_1.6.mp4" TargetMode="Externa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55;&#1088;&#1077;&#1087;&#1086;&#1076;&#1072;&#1074;&#1072;&#1090;&#1077;&#1083;&#1100;\Downloads\VID_3.6.mp4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0604"/>
          <a:stretch/>
        </p:blipFill>
        <p:spPr>
          <a:xfrm>
            <a:off x="0" y="-52002"/>
            <a:ext cx="9143999" cy="691000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6248" y="2000240"/>
            <a:ext cx="4200500" cy="3929090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подготовке к  творческому экзамену для поступающих на специальность </a:t>
            </a:r>
            <a:r>
              <a:rPr lang="ru-RU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«Стоматология ортопедическая»</a:t>
            </a:r>
            <a:endParaRPr lang="ru-RU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85852" y="357166"/>
            <a:ext cx="6500858" cy="1214446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Государственное автономное профессиональное образовательное учреждение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Новосибирской области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«Новосибирский медицинский колледж»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4" name="AutoShape 2" descr="https://stomdevice.ru/images/blog/stomdevice-review/modelirovanie-zubov/ris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285992"/>
            <a:ext cx="4000496" cy="290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06118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0604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142984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Для тренировки мануальных навыков можете воспользоваться данными пособиями.</a:t>
            </a:r>
            <a:endParaRPr lang="ru-RU" sz="1800" dirty="0"/>
          </a:p>
        </p:txBody>
      </p:sp>
      <p:sp>
        <p:nvSpPr>
          <p:cNvPr id="25602" name="AutoShape 2" descr="https://1.downloader.disk.yandex.ru/preview/4c4457cea43cd963832a51c970c93796f54892f64e274cef2752eb9782f9d656/inf/FDgY4Gh9SdN9i2KJkNcQqmuRMcIkEtTRyDsPF3Y0wmZAb2pqXcR0ZwUZdP0AM-JkMPFbrbdZqsuJYpuGv1DbLQ%3D%3D?uid=1220146573&amp;filename=1.5.jpg&amp;disposition=inline&amp;hash=&amp;limit=0&amp;content_type=image%2Fjpeg&amp;owner_uid=1220146573&amp;tknv=v2&amp;size=1872x9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4" name="AutoShape 4" descr="https://1.downloader.disk.yandex.ru/preview/4c4457cea43cd963832a51c970c93796f54892f64e274cef2752eb9782f9d656/inf/FDgY4Gh9SdN9i2KJkNcQqmuRMcIkEtTRyDsPF3Y0wmZAb2pqXcR0ZwUZdP0AM-JkMPFbrbdZqsuJYpuGv1DbLQ%3D%3D?uid=1220146573&amp;filename=1.5.jpg&amp;disposition=inline&amp;hash=&amp;limit=0&amp;content_type=image%2Fjpeg&amp;owner_uid=1220146573&amp;tknv=v2&amp;size=1872x9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6" name="AutoShape 6" descr="https://1.downloader.disk.yandex.ru/preview/4c4457cea43cd963832a51c970c93796f54892f64e274cef2752eb9782f9d656/inf/FDgY4Gh9SdN9i2KJkNcQqmuRMcIkEtTRyDsPF3Y0wmZAb2pqXcR0ZwUZdP0AM-JkMPFbrbdZqsuJYpuGv1DbLQ%3D%3D?uid=1220146573&amp;filename=1.5.jpg&amp;disposition=inline&amp;hash=&amp;limit=0&amp;content_type=image%2Fjpeg&amp;owner_uid=1220146573&amp;tknv=v2&amp;size=1872x9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Содержимое 7" descr="2.1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571472" y="928670"/>
            <a:ext cx="3886308" cy="5072062"/>
          </a:xfrm>
        </p:spPr>
      </p:pic>
      <p:pic>
        <p:nvPicPr>
          <p:cNvPr id="10" name="VID_2.1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5072066" y="928670"/>
            <a:ext cx="3143272" cy="51753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0604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142984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Для тренировки мануальных навыков можете воспользоваться данными пособиями.</a:t>
            </a:r>
            <a:endParaRPr lang="ru-RU" sz="1800" dirty="0"/>
          </a:p>
        </p:txBody>
      </p:sp>
      <p:sp>
        <p:nvSpPr>
          <p:cNvPr id="25602" name="AutoShape 2" descr="https://1.downloader.disk.yandex.ru/preview/4c4457cea43cd963832a51c970c93796f54892f64e274cef2752eb9782f9d656/inf/FDgY4Gh9SdN9i2KJkNcQqmuRMcIkEtTRyDsPF3Y0wmZAb2pqXcR0ZwUZdP0AM-JkMPFbrbdZqsuJYpuGv1DbLQ%3D%3D?uid=1220146573&amp;filename=1.5.jpg&amp;disposition=inline&amp;hash=&amp;limit=0&amp;content_type=image%2Fjpeg&amp;owner_uid=1220146573&amp;tknv=v2&amp;size=1872x9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4" name="AutoShape 4" descr="https://1.downloader.disk.yandex.ru/preview/4c4457cea43cd963832a51c970c93796f54892f64e274cef2752eb9782f9d656/inf/FDgY4Gh9SdN9i2KJkNcQqmuRMcIkEtTRyDsPF3Y0wmZAb2pqXcR0ZwUZdP0AM-JkMPFbrbdZqsuJYpuGv1DbLQ%3D%3D?uid=1220146573&amp;filename=1.5.jpg&amp;disposition=inline&amp;hash=&amp;limit=0&amp;content_type=image%2Fjpeg&amp;owner_uid=1220146573&amp;tknv=v2&amp;size=1872x9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6" name="AutoShape 6" descr="https://1.downloader.disk.yandex.ru/preview/4c4457cea43cd963832a51c970c93796f54892f64e274cef2752eb9782f9d656/inf/FDgY4Gh9SdN9i2KJkNcQqmuRMcIkEtTRyDsPF3Y0wmZAb2pqXcR0ZwUZdP0AM-JkMPFbrbdZqsuJYpuGv1DbLQ%3D%3D?uid=1220146573&amp;filename=1.5.jpg&amp;disposition=inline&amp;hash=&amp;limit=0&amp;content_type=image%2Fjpeg&amp;owner_uid=1220146573&amp;tknv=v2&amp;size=1872x9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Содержимое 7" descr="4.3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714348" y="928670"/>
            <a:ext cx="3815321" cy="5072062"/>
          </a:xfrm>
        </p:spPr>
      </p:pic>
      <p:pic>
        <p:nvPicPr>
          <p:cNvPr id="10" name="VID_4.3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5357818" y="1000108"/>
            <a:ext cx="3286148" cy="5000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0604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142984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Для тренировки мануальных навыков можете воспользоваться данными пособиями.</a:t>
            </a:r>
            <a:endParaRPr lang="ru-RU" sz="1800" dirty="0"/>
          </a:p>
        </p:txBody>
      </p:sp>
      <p:sp>
        <p:nvSpPr>
          <p:cNvPr id="25602" name="AutoShape 2" descr="https://1.downloader.disk.yandex.ru/preview/4c4457cea43cd963832a51c970c93796f54892f64e274cef2752eb9782f9d656/inf/FDgY4Gh9SdN9i2KJkNcQqmuRMcIkEtTRyDsPF3Y0wmZAb2pqXcR0ZwUZdP0AM-JkMPFbrbdZqsuJYpuGv1DbLQ%3D%3D?uid=1220146573&amp;filename=1.5.jpg&amp;disposition=inline&amp;hash=&amp;limit=0&amp;content_type=image%2Fjpeg&amp;owner_uid=1220146573&amp;tknv=v2&amp;size=1872x9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4" name="AutoShape 4" descr="https://1.downloader.disk.yandex.ru/preview/4c4457cea43cd963832a51c970c93796f54892f64e274cef2752eb9782f9d656/inf/FDgY4Gh9SdN9i2KJkNcQqmuRMcIkEtTRyDsPF3Y0wmZAb2pqXcR0ZwUZdP0AM-JkMPFbrbdZqsuJYpuGv1DbLQ%3D%3D?uid=1220146573&amp;filename=1.5.jpg&amp;disposition=inline&amp;hash=&amp;limit=0&amp;content_type=image%2Fjpeg&amp;owner_uid=1220146573&amp;tknv=v2&amp;size=1872x9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6" name="AutoShape 6" descr="https://1.downloader.disk.yandex.ru/preview/4c4457cea43cd963832a51c970c93796f54892f64e274cef2752eb9782f9d656/inf/FDgY4Gh9SdN9i2KJkNcQqmuRMcIkEtTRyDsPF3Y0wmZAb2pqXcR0ZwUZdP0AM-JkMPFbrbdZqsuJYpuGv1DbLQ%3D%3D?uid=1220146573&amp;filename=1.5.jpg&amp;disposition=inline&amp;hash=&amp;limit=0&amp;content_type=image%2Fjpeg&amp;owner_uid=1220146573&amp;tknv=v2&amp;size=1872x9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Содержимое 7" descr="1.5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571472" y="928670"/>
            <a:ext cx="4068104" cy="5072062"/>
          </a:xfrm>
        </p:spPr>
      </p:pic>
      <p:pic>
        <p:nvPicPr>
          <p:cNvPr id="10" name="VID_1.5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5143504" y="928670"/>
            <a:ext cx="3357586" cy="52149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6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0604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142984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Для тренировки мануальных навыков можете воспользоваться данными пособиями.</a:t>
            </a:r>
            <a:endParaRPr lang="ru-RU" sz="1800" dirty="0"/>
          </a:p>
        </p:txBody>
      </p:sp>
      <p:sp>
        <p:nvSpPr>
          <p:cNvPr id="25602" name="AutoShape 2" descr="https://1.downloader.disk.yandex.ru/preview/4c4457cea43cd963832a51c970c93796f54892f64e274cef2752eb9782f9d656/inf/FDgY4Gh9SdN9i2KJkNcQqmuRMcIkEtTRyDsPF3Y0wmZAb2pqXcR0ZwUZdP0AM-JkMPFbrbdZqsuJYpuGv1DbLQ%3D%3D?uid=1220146573&amp;filename=1.5.jpg&amp;disposition=inline&amp;hash=&amp;limit=0&amp;content_type=image%2Fjpeg&amp;owner_uid=1220146573&amp;tknv=v2&amp;size=1872x9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4" name="AutoShape 4" descr="https://1.downloader.disk.yandex.ru/preview/4c4457cea43cd963832a51c970c93796f54892f64e274cef2752eb9782f9d656/inf/FDgY4Gh9SdN9i2KJkNcQqmuRMcIkEtTRyDsPF3Y0wmZAb2pqXcR0ZwUZdP0AM-JkMPFbrbdZqsuJYpuGv1DbLQ%3D%3D?uid=1220146573&amp;filename=1.5.jpg&amp;disposition=inline&amp;hash=&amp;limit=0&amp;content_type=image%2Fjpeg&amp;owner_uid=1220146573&amp;tknv=v2&amp;size=1872x9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6" name="AutoShape 6" descr="https://1.downloader.disk.yandex.ru/preview/4c4457cea43cd963832a51c970c93796f54892f64e274cef2752eb9782f9d656/inf/FDgY4Gh9SdN9i2KJkNcQqmuRMcIkEtTRyDsPF3Y0wmZAb2pqXcR0ZwUZdP0AM-JkMPFbrbdZqsuJYpuGv1DbLQ%3D%3D?uid=1220146573&amp;filename=1.5.jpg&amp;disposition=inline&amp;hash=&amp;limit=0&amp;content_type=image%2Fjpeg&amp;owner_uid=1220146573&amp;tknv=v2&amp;size=1872x9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Содержимое 7" descr="1.4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28596" y="1000108"/>
            <a:ext cx="4322624" cy="5072062"/>
          </a:xfrm>
        </p:spPr>
      </p:pic>
      <p:pic>
        <p:nvPicPr>
          <p:cNvPr id="10" name="VID_1.4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5429256" y="1000108"/>
            <a:ext cx="2911098" cy="5175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0604"/>
          <a:stretch/>
        </p:blipFill>
        <p:spPr>
          <a:xfrm>
            <a:off x="-66499" y="0"/>
            <a:ext cx="9680165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85728"/>
            <a:ext cx="7901014" cy="8572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Перед вступительным испытанием проводится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консультация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357298"/>
            <a:ext cx="4214842" cy="5072098"/>
          </a:xfrm>
        </p:spPr>
        <p:txBody>
          <a:bodyPr>
            <a:noAutofit/>
          </a:bodyPr>
          <a:lstStyle/>
          <a:p>
            <a:r>
              <a:rPr lang="ru-RU" sz="2000" dirty="0" smtClean="0"/>
              <a:t>В ходе консультации преподаватели – экзаменаторы подробно поясняют содержание и особенности творческого экзамена, определяют задачи его, рассказывают о методах и приёмах лепки, об использовании инструментов, о рациональном распределении времени в  ходе вступительного испытания, о соблюдении порядка и чистоты на рабочем месте. Отвечают на вопросы.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D:\диск Д\кино и фото\фото лепка\WhatsApp Image 2022-04-14 at 15.07.1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714488"/>
            <a:ext cx="4619572" cy="34646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0604"/>
          <a:stretch/>
        </p:blipFill>
        <p:spPr>
          <a:xfrm>
            <a:off x="-48638" y="0"/>
            <a:ext cx="919263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2908" y="274638"/>
            <a:ext cx="8829708" cy="86834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Экзамен –длительность </a:t>
            </a:r>
            <a:br>
              <a:rPr lang="ru-RU" dirty="0" smtClean="0"/>
            </a:br>
            <a:r>
              <a:rPr lang="ru-RU" dirty="0" smtClean="0"/>
              <a:t>6 часов( академических)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42908" y="1357298"/>
            <a:ext cx="8829708" cy="5072098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D:\диск Д\кино и фото\фото лепка\743db73c-c045-45bc-8f11-d3e97e0ec45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285860"/>
            <a:ext cx="6929486" cy="51971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0604"/>
          <a:stretch/>
        </p:blipFill>
        <p:spPr>
          <a:xfrm>
            <a:off x="-32022" y="0"/>
            <a:ext cx="917602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00042"/>
            <a:ext cx="4071966" cy="5214974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При себе на экзамен необходимо взять  : паспорт!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800" dirty="0" smtClean="0">
                <a:solidFill>
                  <a:srgbClr val="FF0000"/>
                </a:solidFill>
              </a:rPr>
              <a:t>Запрещено: </a:t>
            </a:r>
            <a:r>
              <a:rPr lang="ru-RU" sz="2800" dirty="0" smtClean="0"/>
              <a:t>измерительные инструменты, </a:t>
            </a:r>
            <a:br>
              <a:rPr lang="ru-RU" sz="2800" dirty="0" smtClean="0"/>
            </a:br>
            <a:r>
              <a:rPr lang="ru-RU" sz="2800" dirty="0" smtClean="0"/>
              <a:t>свой: материал и  инструменты, разговоры по телефону. 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4098" name="Picture 2" descr="D:\диск Д\кино и фото\фото лепка\WhatsApp Image 2022-04-14 at 15.09.38 (1)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285860"/>
            <a:ext cx="3804047" cy="50720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7636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0604"/>
          <a:stretch/>
        </p:blipFill>
        <p:spPr>
          <a:xfrm>
            <a:off x="-132858" y="0"/>
            <a:ext cx="927685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8992" y="274638"/>
            <a:ext cx="5257808" cy="86834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 ходе экзамена проводится   </a:t>
            </a:r>
            <a:endParaRPr lang="ru-RU" dirty="0"/>
          </a:p>
        </p:txBody>
      </p:sp>
      <p:pic>
        <p:nvPicPr>
          <p:cNvPr id="614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14356"/>
            <a:ext cx="3482603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 descr="C:\Users\Преподаватель\Downloads\фото-камеры-принимая-женщину-530774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1357298"/>
            <a:ext cx="2286016" cy="2286016"/>
          </a:xfrm>
          <a:prstGeom prst="rect">
            <a:avLst/>
          </a:prstGeom>
          <a:noFill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 l="6977" t="8183" r="2326" b="7063"/>
          <a:stretch>
            <a:fillRect/>
          </a:stretch>
        </p:blipFill>
        <p:spPr bwMode="auto">
          <a:xfrm>
            <a:off x="6143636" y="1428736"/>
            <a:ext cx="278608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3857628"/>
            <a:ext cx="3429024" cy="238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66796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85" r="20604" b="78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2908" y="274638"/>
            <a:ext cx="8829708" cy="86834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Список </a:t>
            </a:r>
            <a:r>
              <a:rPr lang="ru-RU" dirty="0" err="1" smtClean="0"/>
              <a:t>рекомедованной</a:t>
            </a:r>
            <a:r>
              <a:rPr lang="ru-RU" dirty="0" smtClean="0"/>
              <a:t> литературы: </a:t>
            </a:r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285852" y="3000372"/>
            <a:ext cx="5357850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1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642910" y="1071546"/>
            <a:ext cx="7929618" cy="2428892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</a:pPr>
            <a:r>
              <a:rPr lang="ru-RU" sz="1400" dirty="0" smtClean="0"/>
              <a:t>1. </a:t>
            </a:r>
            <a:r>
              <a:rPr lang="ru-RU" sz="1400" dirty="0" err="1" smtClean="0"/>
              <a:t>Шиллингбург</a:t>
            </a:r>
            <a:r>
              <a:rPr lang="ru-RU" sz="1400" dirty="0" smtClean="0"/>
              <a:t> Г. [и др.], Восковое моделирование </a:t>
            </a:r>
            <a:r>
              <a:rPr lang="ru-RU" sz="1400" dirty="0" err="1" smtClean="0"/>
              <a:t>окклюзионных</a:t>
            </a:r>
            <a:r>
              <a:rPr lang="ru-RU" sz="1400" dirty="0" smtClean="0"/>
              <a:t> поверхностей зубов.  Москва.:Азбука,2004г.</a:t>
            </a:r>
          </a:p>
          <a:p>
            <a:pPr lvl="0">
              <a:lnSpc>
                <a:spcPct val="150000"/>
              </a:lnSpc>
            </a:pPr>
            <a:r>
              <a:rPr lang="ru-RU" sz="1400" dirty="0" smtClean="0"/>
              <a:t>2. </a:t>
            </a:r>
            <a:r>
              <a:rPr lang="ru-RU" sz="1400" dirty="0" err="1" smtClean="0"/>
              <a:t>Ломиашвили</a:t>
            </a:r>
            <a:r>
              <a:rPr lang="ru-RU" sz="1400" dirty="0" smtClean="0"/>
              <a:t> Л.М., </a:t>
            </a:r>
            <a:r>
              <a:rPr lang="ru-RU" sz="1400" dirty="0" err="1" smtClean="0"/>
              <a:t>Аюпова</a:t>
            </a:r>
            <a:r>
              <a:rPr lang="ru-RU" sz="1400" dirty="0" smtClean="0"/>
              <a:t> Л.Г., Художественное моделирование и реставрация зубов. </a:t>
            </a:r>
            <a:r>
              <a:rPr lang="ru-RU" sz="1400" dirty="0" err="1" smtClean="0"/>
              <a:t>Москва.:Медицинская</a:t>
            </a:r>
            <a:r>
              <a:rPr lang="ru-RU" sz="1400" dirty="0" smtClean="0"/>
              <a:t> книга,2004 г.</a:t>
            </a:r>
          </a:p>
          <a:p>
            <a:pPr>
              <a:lnSpc>
                <a:spcPct val="150000"/>
              </a:lnSpc>
            </a:pPr>
            <a:r>
              <a:rPr lang="ru-RU" sz="1400" dirty="0" smtClean="0"/>
              <a:t>3. Курляндский В.Ю., Ортопедическая стоматология, </a:t>
            </a:r>
            <a:r>
              <a:rPr lang="ru-RU" sz="1400" dirty="0" err="1" smtClean="0"/>
              <a:t>Атлас.Москва</a:t>
            </a:r>
            <a:r>
              <a:rPr lang="ru-RU" sz="1400" dirty="0" smtClean="0"/>
              <a:t>.: Медучпособие,1963г.</a:t>
            </a:r>
          </a:p>
          <a:p>
            <a:pPr lvl="0">
              <a:lnSpc>
                <a:spcPct val="150000"/>
              </a:lnSpc>
            </a:pPr>
            <a:r>
              <a:rPr lang="ru-RU" sz="1400" dirty="0" smtClean="0"/>
              <a:t>4. Копейкин В.Н., </a:t>
            </a:r>
            <a:r>
              <a:rPr lang="ru-RU" sz="1400" dirty="0" err="1" smtClean="0"/>
              <a:t>Демнер</a:t>
            </a:r>
            <a:r>
              <a:rPr lang="ru-RU" sz="1400" dirty="0" smtClean="0"/>
              <a:t> Л.М., Зубопротезная техника. </a:t>
            </a:r>
            <a:r>
              <a:rPr lang="ru-RU" sz="1400" dirty="0" err="1" smtClean="0"/>
              <a:t>Москва.:Медицина</a:t>
            </a:r>
            <a:r>
              <a:rPr lang="ru-RU" sz="1400" dirty="0" smtClean="0"/>
              <a:t>, 1985г.</a:t>
            </a:r>
          </a:p>
          <a:p>
            <a:pPr lvl="0">
              <a:lnSpc>
                <a:spcPct val="150000"/>
              </a:lnSpc>
            </a:pPr>
            <a:r>
              <a:rPr lang="ru-RU" sz="1400" dirty="0" smtClean="0"/>
              <a:t>5. </a:t>
            </a:r>
            <a:r>
              <a:rPr lang="ru-RU" sz="1400" dirty="0" err="1" smtClean="0"/>
              <a:t>Штрегер</a:t>
            </a:r>
            <a:r>
              <a:rPr lang="ru-RU" sz="1400" dirty="0" smtClean="0"/>
              <a:t> Э., Анатомическая форма жевательной поверхности зуба. Атлас и практическое руководство, Издательство  Квинтэссенция , 1996г.</a:t>
            </a:r>
          </a:p>
          <a:p>
            <a:pPr lvl="0">
              <a:lnSpc>
                <a:spcPct val="150000"/>
              </a:lnSpc>
            </a:pPr>
            <a:r>
              <a:rPr lang="ru-RU" sz="1400" dirty="0" smtClean="0"/>
              <a:t>6. </a:t>
            </a:r>
            <a:r>
              <a:rPr lang="ru-RU" sz="1400" dirty="0" err="1" smtClean="0"/>
              <a:t>Хоманн</a:t>
            </a:r>
            <a:r>
              <a:rPr lang="ru-RU" sz="1400" dirty="0" smtClean="0"/>
              <a:t> А., </a:t>
            </a:r>
            <a:r>
              <a:rPr lang="ru-RU" sz="1400" dirty="0" err="1" smtClean="0"/>
              <a:t>Хильшер</a:t>
            </a:r>
            <a:r>
              <a:rPr lang="ru-RU" sz="1400" dirty="0" smtClean="0"/>
              <a:t> В., Учебник </a:t>
            </a:r>
            <a:r>
              <a:rPr lang="ru-RU" sz="1400" dirty="0" err="1" smtClean="0"/>
              <a:t>зубоппротезной</a:t>
            </a:r>
            <a:r>
              <a:rPr lang="ru-RU" sz="1400" dirty="0" smtClean="0"/>
              <a:t> техники , часть 1, Издательство  Квинтэссенция ,2008г. </a:t>
            </a:r>
          </a:p>
          <a:p>
            <a:pPr lvl="0">
              <a:lnSpc>
                <a:spcPct val="150000"/>
              </a:lnSpc>
            </a:pPr>
            <a:r>
              <a:rPr lang="ru-RU" sz="1400" dirty="0" smtClean="0"/>
              <a:t> 7.Школа зубных </a:t>
            </a:r>
            <a:r>
              <a:rPr lang="ru-RU" sz="1400" dirty="0" err="1" smtClean="0"/>
              <a:t>техников.рф</a:t>
            </a:r>
            <a:r>
              <a:rPr lang="ru-RU" sz="1400" dirty="0" smtClean="0"/>
              <a:t>. Анатомия передних зубов и изучение принципов естественной улыбки.  Понятная анатомия боковых зубов. Моделирование из воска анатомической формы боковых зубов, 2017г.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0604"/>
          <a:stretch/>
        </p:blipFill>
        <p:spPr>
          <a:xfrm>
            <a:off x="0" y="-52002"/>
            <a:ext cx="9143999" cy="691000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357166"/>
            <a:ext cx="7772400" cy="5214974"/>
          </a:xfrm>
        </p:spPr>
        <p:txBody>
          <a:bodyPr>
            <a:noAutofit/>
          </a:bodyPr>
          <a:lstStyle/>
          <a:p>
            <a:r>
              <a:rPr lang="ru-RU" sz="2000" dirty="0" smtClean="0"/>
              <a:t> Вступительное испытание «Лепка» проводится в соответствии с нормативными актами:</a:t>
            </a:r>
            <a:br>
              <a:rPr lang="ru-RU" sz="2000" dirty="0" smtClean="0"/>
            </a:br>
            <a:r>
              <a:rPr lang="ru-RU" sz="2000" dirty="0" smtClean="0"/>
              <a:t>Приказом </a:t>
            </a:r>
            <a:r>
              <a:rPr lang="ru-RU" sz="2000" dirty="0" err="1" smtClean="0"/>
              <a:t>Минпросвещения</a:t>
            </a:r>
            <a:r>
              <a:rPr lang="ru-RU" sz="2000" dirty="0" smtClean="0"/>
              <a:t> Российской Федерации  «Об утверждении Порядка приёма на обучение по образовательным программам среднего профессионального образования» от 02 сентября 2020 года № 457, зарегистрированного от 06 ноября 2020 года, регистрационный № 60770;</a:t>
            </a:r>
            <a:br>
              <a:rPr lang="ru-RU" sz="2000" dirty="0" smtClean="0"/>
            </a:br>
            <a:r>
              <a:rPr lang="ru-RU" sz="2000" dirty="0" smtClean="0"/>
              <a:t>Рекомендациями по организации деятельности приёмных, предметных экзаменационных и апелляционных комиссий образовательных учреждений СПО (Минобразования РФ от 18.12.2000 № 16 – 51 – 331 ин /16 – 13)</a:t>
            </a:r>
            <a:br>
              <a:rPr lang="ru-RU" sz="2000" dirty="0" smtClean="0"/>
            </a:br>
            <a:r>
              <a:rPr lang="ru-RU" sz="2000" dirty="0" smtClean="0"/>
              <a:t>И др.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4" name="AutoShape 2" descr="https://stomdevice.ru/images/blog/stomdevice-review/modelirovanie-zubov/ris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6118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0604"/>
          <a:stretch/>
        </p:blipFill>
        <p:spPr>
          <a:xfrm>
            <a:off x="-32022" y="0"/>
            <a:ext cx="917602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14290"/>
            <a:ext cx="7686700" cy="1714512"/>
          </a:xfrm>
        </p:spPr>
        <p:txBody>
          <a:bodyPr>
            <a:normAutofit fontScale="90000"/>
          </a:bodyPr>
          <a:lstStyle/>
          <a:p>
            <a:r>
              <a:rPr lang="ru-RU" sz="1800" dirty="0" smtClean="0"/>
              <a:t>Вступительное испытание «Лепка» при приёме на обучение по образовательным программам среднего профессионального образования по специальности «Стоматология ортопедическая» требует у поступающих наличие определённых творческих способностей, необходимых для освоения знаний, умений и навыков программы ФГОС</a:t>
            </a:r>
            <a:endParaRPr lang="ru-RU" sz="1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:\диск Д\кино и фото\фото лепка\WhatsApp Image 2022-04-14 at 15.09.38 (2)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1928802"/>
            <a:ext cx="5715040" cy="428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0604"/>
          <a:stretch/>
        </p:blipFill>
        <p:spPr>
          <a:xfrm>
            <a:off x="0" y="-52002"/>
            <a:ext cx="9143999" cy="691000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785794"/>
            <a:ext cx="6143668" cy="3571900"/>
          </a:xfrm>
        </p:spPr>
        <p:txBody>
          <a:bodyPr>
            <a:noAutofit/>
          </a:bodyPr>
          <a:lstStyle/>
          <a:p>
            <a:pPr algn="l"/>
            <a:r>
              <a:rPr lang="ru-RU" sz="2000" dirty="0" smtClean="0"/>
              <a:t>Для этого вам необходимо подготовить следующие материалы и инструменты:</a:t>
            </a:r>
            <a:br>
              <a:rPr lang="ru-RU" sz="2000" dirty="0" smtClean="0"/>
            </a:br>
            <a:r>
              <a:rPr lang="ru-RU" sz="2000" dirty="0" smtClean="0"/>
              <a:t>*образец  изделия (задание-эталон из  любого материала);</a:t>
            </a:r>
            <a:br>
              <a:rPr lang="ru-RU" sz="2000" dirty="0" smtClean="0"/>
            </a:br>
            <a:r>
              <a:rPr lang="ru-RU" sz="2000" dirty="0" smtClean="0"/>
              <a:t>*пластилин (скульптурный);</a:t>
            </a:r>
            <a:br>
              <a:rPr lang="ru-RU" sz="2000" dirty="0" smtClean="0"/>
            </a:br>
            <a:r>
              <a:rPr lang="ru-RU" sz="2000" dirty="0" smtClean="0"/>
              <a:t>*специальная доска для лепки из  пластилина;</a:t>
            </a:r>
            <a:br>
              <a:rPr lang="ru-RU" sz="2000" dirty="0" smtClean="0"/>
            </a:br>
            <a:r>
              <a:rPr lang="ru-RU" sz="2000" dirty="0" smtClean="0"/>
              <a:t> *набор ножей для работы с пластилином;</a:t>
            </a:r>
            <a:br>
              <a:rPr lang="ru-RU" sz="2000" dirty="0" smtClean="0"/>
            </a:br>
            <a:r>
              <a:rPr lang="ru-RU" sz="2000" dirty="0" smtClean="0"/>
              <a:t>*ёмкость для воды;</a:t>
            </a:r>
            <a:br>
              <a:rPr lang="ru-RU" sz="2000" dirty="0" smtClean="0"/>
            </a:br>
            <a:r>
              <a:rPr lang="ru-RU" sz="2000" dirty="0" smtClean="0"/>
              <a:t>*</a:t>
            </a:r>
            <a:r>
              <a:rPr lang="en-US" sz="2000" dirty="0" err="1" smtClean="0"/>
              <a:t>влажные</a:t>
            </a:r>
            <a:r>
              <a:rPr lang="en-US" sz="2000" dirty="0" smtClean="0"/>
              <a:t>  </a:t>
            </a:r>
            <a:r>
              <a:rPr lang="ru-RU" sz="2000" dirty="0" smtClean="0"/>
              <a:t> и бумажные </a:t>
            </a:r>
            <a:r>
              <a:rPr lang="en-US" sz="2000" dirty="0" err="1" smtClean="0"/>
              <a:t>салфетки</a:t>
            </a:r>
            <a:r>
              <a:rPr lang="en-US" sz="2000" dirty="0" smtClean="0"/>
              <a:t>.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785786" y="357166"/>
            <a:ext cx="7643866" cy="85725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Как подготовиться к экзамену самостоятельно???</a:t>
            </a:r>
            <a:endParaRPr lang="ru-RU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4" name="AutoShape 2" descr="https://stomdevice.ru/images/blog/stomdevice-review/modelirovanie-zubov/ris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714356"/>
            <a:ext cx="2571736" cy="2627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16" y="4429132"/>
            <a:ext cx="2033590" cy="2033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доска для лепки бела два стек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3857628"/>
            <a:ext cx="2487599" cy="2487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Picture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5852" y="4071942"/>
            <a:ext cx="3000396" cy="1724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 descr="C:\Users\Преподаватель\Desktop\c4d_mzwRReQ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6578" y="3214686"/>
            <a:ext cx="1878559" cy="143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06118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0604"/>
          <a:stretch/>
        </p:blipFill>
        <p:spPr>
          <a:xfrm>
            <a:off x="1" y="-52002"/>
            <a:ext cx="9143999" cy="691000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928670"/>
            <a:ext cx="8572560" cy="4643470"/>
          </a:xfrm>
        </p:spPr>
        <p:txBody>
          <a:bodyPr>
            <a:noAutofit/>
          </a:bodyPr>
          <a:lstStyle/>
          <a:p>
            <a:pPr algn="l"/>
            <a:r>
              <a:rPr lang="ru-RU" sz="2000" dirty="0" smtClean="0"/>
              <a:t>1. Возьмите  и  разомните   пластилин  до   мягкого состояния;</a:t>
            </a:r>
            <a:br>
              <a:rPr lang="ru-RU" sz="2000" dirty="0" smtClean="0"/>
            </a:br>
            <a:r>
              <a:rPr lang="ru-RU" sz="2000" dirty="0" smtClean="0"/>
              <a:t>2. Далее комку  пластилина  придайте   определённую   исходную   основную форму (при  этом все время проверяйте  и уточняйте правильность пропорций изделия);</a:t>
            </a:r>
            <a:br>
              <a:rPr lang="ru-RU" sz="2000" dirty="0" smtClean="0"/>
            </a:br>
            <a:r>
              <a:rPr lang="ru-RU" sz="2000" dirty="0" smtClean="0"/>
              <a:t>3. После приступайте к проработке характерных особенностей предмета (широких и узких частей);</a:t>
            </a:r>
            <a:br>
              <a:rPr lang="ru-RU" sz="2000" dirty="0" smtClean="0"/>
            </a:br>
            <a:r>
              <a:rPr lang="ru-RU" sz="2000" dirty="0" smtClean="0"/>
              <a:t>4. Действуйте по принципу от  «Общего к конкретному элементу»</a:t>
            </a:r>
            <a:br>
              <a:rPr lang="ru-RU" sz="2000" dirty="0" smtClean="0"/>
            </a:br>
            <a:r>
              <a:rPr lang="ru-RU" sz="2000" dirty="0" smtClean="0"/>
              <a:t>5. При нагревании пластилина от ваших рук, периодически помещайте ваше изделие в воду для охлаждения,  во </a:t>
            </a:r>
            <a:r>
              <a:rPr lang="ru-RU" sz="2000" dirty="0" err="1" smtClean="0"/>
              <a:t>избежании</a:t>
            </a:r>
            <a:r>
              <a:rPr lang="ru-RU" sz="2000" dirty="0" smtClean="0"/>
              <a:t> «деформации» изделия.</a:t>
            </a:r>
            <a:br>
              <a:rPr lang="ru-RU" sz="2000" dirty="0" smtClean="0"/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785786" y="357166"/>
            <a:ext cx="7643866" cy="500066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Алгоритм </a:t>
            </a:r>
            <a:r>
              <a:rPr lang="ru-RU" sz="32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лепки  по  эталону</a:t>
            </a:r>
            <a:endParaRPr lang="ru-RU" sz="3200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4" name="AutoShape 2" descr="https://stomdevice.ru/images/blog/stomdevice-review/modelirovanie-zubov/ris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6118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0604"/>
          <a:stretch/>
        </p:blipFill>
        <p:spPr>
          <a:xfrm>
            <a:off x="1" y="-52002"/>
            <a:ext cx="9143999" cy="691000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1285860"/>
            <a:ext cx="8286808" cy="5000660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*Оттягивание с моделированием. </a:t>
            </a:r>
            <a:r>
              <a:rPr lang="ru-RU" sz="1600" dirty="0" smtClean="0"/>
              <a:t>Оттягивают от основной формы мелкие детали и придают им необходимую форму и положение - заостряют, сплющивают, загибают (но не отрывая их).</a:t>
            </a:r>
            <a:br>
              <a:rPr lang="ru-RU" sz="1600" dirty="0" smtClean="0"/>
            </a:b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*Разминание. </a:t>
            </a:r>
            <a:r>
              <a:rPr lang="ru-RU" sz="1600" dirty="0" smtClean="0"/>
              <a:t>Надавливание руками или пальцами на кусочек пластилина.</a:t>
            </a:r>
            <a:br>
              <a:rPr lang="ru-RU" sz="1600" dirty="0" smtClean="0"/>
            </a:b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*Заострение. </a:t>
            </a:r>
            <a:r>
              <a:rPr lang="ru-RU" sz="1600" dirty="0" smtClean="0"/>
              <a:t>Оттягивание пальцами края округлой формы до получения острого конца.</a:t>
            </a:r>
            <a:br>
              <a:rPr lang="ru-RU" sz="1600" dirty="0" smtClean="0"/>
            </a:b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*Размазывание. </a:t>
            </a:r>
            <a:r>
              <a:rPr lang="ru-RU" sz="1600" dirty="0" smtClean="0"/>
              <a:t>Надавливание на скатанный шарик указательным пальцем и оттягивания его в нужном направлении с целью получения пластилиновой линии на плоской основе изделия.</a:t>
            </a:r>
            <a:br>
              <a:rPr lang="ru-RU" sz="1600" dirty="0" smtClean="0"/>
            </a:b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*Надавливание. </a:t>
            </a:r>
            <a:r>
              <a:rPr lang="ru-RU" sz="1600" dirty="0" smtClean="0"/>
              <a:t>Нажатие на скатанный шарик пластилина указательным пальцем с целью получения пластилиновой лепешки в определенном месте на плоской основе поделки.</a:t>
            </a:r>
            <a:br>
              <a:rPr lang="ru-RU" sz="1600" dirty="0" smtClean="0"/>
            </a:b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*Сплющивание. </a:t>
            </a:r>
            <a:r>
              <a:rPr lang="ru-RU" sz="1600" dirty="0" smtClean="0"/>
              <a:t>Сжимания куска пластилина с целью придания ему плоской формы. Небольшой кусочек пластилина сплющивается двумя пальцами - большим и указательным. Средний кусочек - придавливают с помощью ладошки к плоской поверхности.</a:t>
            </a:r>
            <a:br>
              <a:rPr lang="ru-RU" sz="1600" dirty="0" smtClean="0"/>
            </a:b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*</a:t>
            </a:r>
            <a:r>
              <a:rPr lang="ru-RU" sz="1600" dirty="0" err="1" smtClean="0">
                <a:solidFill>
                  <a:schemeClr val="accent6">
                    <a:lumMod val="75000"/>
                  </a:schemeClr>
                </a:solidFill>
              </a:rPr>
              <a:t>Отщипывание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ru-RU" sz="1600" dirty="0" smtClean="0"/>
              <a:t>Отделение от большого куска пластилина небольших кусочков при помощи большого и указательного пальцев руки. Для этого сначала прищипывают с края большого куска небольшой кусочек пластилина, а затем отрывают его.</a:t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785786" y="357166"/>
            <a:ext cx="7643866" cy="500066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Какие способы и приемы можно использовать при лепке?</a:t>
            </a:r>
            <a:endParaRPr lang="ru-RU" sz="2000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4" name="AutoShape 2" descr="https://stomdevice.ru/images/blog/stomdevice-review/modelirovanie-zubov/ris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600"/>
          </a:p>
        </p:txBody>
      </p:sp>
    </p:spTree>
    <p:extLst>
      <p:ext uri="{BB962C8B-B14F-4D97-AF65-F5344CB8AC3E}">
        <p14:creationId xmlns="" xmlns:p14="http://schemas.microsoft.com/office/powerpoint/2010/main" val="306118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0604"/>
          <a:stretch/>
        </p:blipFill>
        <p:spPr>
          <a:xfrm>
            <a:off x="-612574" y="0"/>
            <a:ext cx="9756574" cy="69121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2908" y="274638"/>
            <a:ext cx="8829708" cy="868346"/>
          </a:xfrm>
        </p:spPr>
        <p:txBody>
          <a:bodyPr>
            <a:normAutofit/>
          </a:bodyPr>
          <a:lstStyle/>
          <a:p>
            <a:r>
              <a:rPr lang="ru-RU" dirty="0" smtClean="0"/>
              <a:t>Немного о строении зуба</a:t>
            </a: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28596" y="1357298"/>
            <a:ext cx="4214842" cy="5000660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В анатомическом строении зуба выделяют коронку, шейку, корень.</a:t>
            </a:r>
          </a:p>
          <a:p>
            <a:r>
              <a:rPr lang="ru-RU" dirty="0" smtClean="0"/>
              <a:t>Коронка – та часть зуба, которая выступает над десной. У коронки различают следующие поверхности:</a:t>
            </a:r>
          </a:p>
          <a:p>
            <a:r>
              <a:rPr lang="ru-RU" dirty="0" smtClean="0"/>
              <a:t>1.Окклюзии ( смыкания), обращенную к противоположной челюсти.</a:t>
            </a:r>
          </a:p>
          <a:p>
            <a:r>
              <a:rPr lang="ru-RU" dirty="0" smtClean="0"/>
              <a:t>2.Вестибулярную (лицевую), обращённую к губам и щекам.</a:t>
            </a:r>
          </a:p>
          <a:p>
            <a:r>
              <a:rPr lang="ru-RU" dirty="0" smtClean="0"/>
              <a:t>3.Оральную (</a:t>
            </a:r>
            <a:r>
              <a:rPr lang="ru-RU" dirty="0" err="1" smtClean="0"/>
              <a:t>лингвальную</a:t>
            </a:r>
            <a:r>
              <a:rPr lang="ru-RU" dirty="0" smtClean="0"/>
              <a:t>, язычную), обращённую в полость рта.</a:t>
            </a:r>
          </a:p>
          <a:p>
            <a:r>
              <a:rPr lang="ru-RU" dirty="0" smtClean="0"/>
              <a:t>4.Апроксимальную ( контактную), обращённую к соседним зубам.</a:t>
            </a:r>
          </a:p>
          <a:p>
            <a:r>
              <a:rPr lang="ru-RU" dirty="0" smtClean="0"/>
              <a:t>Корень находится в альвеолярном углублении в челюсти. </a:t>
            </a:r>
          </a:p>
          <a:p>
            <a:r>
              <a:rPr lang="ru-RU" dirty="0" smtClean="0"/>
              <a:t>Количество корней у зубов не одинаковое.</a:t>
            </a:r>
          </a:p>
          <a:p>
            <a:pPr algn="ctr"/>
            <a:r>
              <a:rPr lang="ru-RU" dirty="0" smtClean="0"/>
              <a:t> 	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Лепку зуба осуществляйте без корня!!!</a:t>
            </a:r>
            <a:endParaRPr lang="ru-RU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357298"/>
            <a:ext cx="3560012" cy="2214578"/>
          </a:xfrm>
          <a:prstGeom prst="rect">
            <a:avLst/>
          </a:prstGeom>
          <a:noFill/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643314"/>
            <a:ext cx="3630607" cy="27194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0604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142984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Для тренировки мануальных навыков можете воспользоваться данными пособиями.</a:t>
            </a:r>
            <a:endParaRPr lang="ru-RU" sz="1800" dirty="0"/>
          </a:p>
        </p:txBody>
      </p:sp>
      <p:pic>
        <p:nvPicPr>
          <p:cNvPr id="7" name="Содержимое 6" descr="1.6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85720" y="857232"/>
            <a:ext cx="4214813" cy="4945559"/>
          </a:xfrm>
        </p:spPr>
      </p:pic>
      <p:sp>
        <p:nvSpPr>
          <p:cNvPr id="25602" name="AutoShape 2" descr="https://1.downloader.disk.yandex.ru/preview/4c4457cea43cd963832a51c970c93796f54892f64e274cef2752eb9782f9d656/inf/FDgY4Gh9SdN9i2KJkNcQqmuRMcIkEtTRyDsPF3Y0wmZAb2pqXcR0ZwUZdP0AM-JkMPFbrbdZqsuJYpuGv1DbLQ%3D%3D?uid=1220146573&amp;filename=1.5.jpg&amp;disposition=inline&amp;hash=&amp;limit=0&amp;content_type=image%2Fjpeg&amp;owner_uid=1220146573&amp;tknv=v2&amp;size=1872x9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4" name="AutoShape 4" descr="https://1.downloader.disk.yandex.ru/preview/4c4457cea43cd963832a51c970c93796f54892f64e274cef2752eb9782f9d656/inf/FDgY4Gh9SdN9i2KJkNcQqmuRMcIkEtTRyDsPF3Y0wmZAb2pqXcR0ZwUZdP0AM-JkMPFbrbdZqsuJYpuGv1DbLQ%3D%3D?uid=1220146573&amp;filename=1.5.jpg&amp;disposition=inline&amp;hash=&amp;limit=0&amp;content_type=image%2Fjpeg&amp;owner_uid=1220146573&amp;tknv=v2&amp;size=1872x9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6" name="AutoShape 6" descr="https://1.downloader.disk.yandex.ru/preview/4c4457cea43cd963832a51c970c93796f54892f64e274cef2752eb9782f9d656/inf/FDgY4Gh9SdN9i2KJkNcQqmuRMcIkEtTRyDsPF3Y0wmZAb2pqXcR0ZwUZdP0AM-JkMPFbrbdZqsuJYpuGv1DbLQ%3D%3D?uid=1220146573&amp;filename=1.5.jpg&amp;disposition=inline&amp;hash=&amp;limit=0&amp;content_type=image%2Fjpeg&amp;owner_uid=1220146573&amp;tknv=v2&amp;size=1872x9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VID_1.6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5214942" y="857232"/>
            <a:ext cx="2857520" cy="50800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0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0604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142984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Для тренировки мануальных навыков можете воспользоваться данными пособиями.</a:t>
            </a:r>
            <a:endParaRPr lang="ru-RU" sz="1800" dirty="0"/>
          </a:p>
        </p:txBody>
      </p:sp>
      <p:sp>
        <p:nvSpPr>
          <p:cNvPr id="25602" name="AutoShape 2" descr="https://1.downloader.disk.yandex.ru/preview/4c4457cea43cd963832a51c970c93796f54892f64e274cef2752eb9782f9d656/inf/FDgY4Gh9SdN9i2KJkNcQqmuRMcIkEtTRyDsPF3Y0wmZAb2pqXcR0ZwUZdP0AM-JkMPFbrbdZqsuJYpuGv1DbLQ%3D%3D?uid=1220146573&amp;filename=1.5.jpg&amp;disposition=inline&amp;hash=&amp;limit=0&amp;content_type=image%2Fjpeg&amp;owner_uid=1220146573&amp;tknv=v2&amp;size=1872x9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4" name="AutoShape 4" descr="https://1.downloader.disk.yandex.ru/preview/4c4457cea43cd963832a51c970c93796f54892f64e274cef2752eb9782f9d656/inf/FDgY4Gh9SdN9i2KJkNcQqmuRMcIkEtTRyDsPF3Y0wmZAb2pqXcR0ZwUZdP0AM-JkMPFbrbdZqsuJYpuGv1DbLQ%3D%3D?uid=1220146573&amp;filename=1.5.jpg&amp;disposition=inline&amp;hash=&amp;limit=0&amp;content_type=image%2Fjpeg&amp;owner_uid=1220146573&amp;tknv=v2&amp;size=1872x9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6" name="AutoShape 6" descr="https://1.downloader.disk.yandex.ru/preview/4c4457cea43cd963832a51c970c93796f54892f64e274cef2752eb9782f9d656/inf/FDgY4Gh9SdN9i2KJkNcQqmuRMcIkEtTRyDsPF3Y0wmZAb2pqXcR0ZwUZdP0AM-JkMPFbrbdZqsuJYpuGv1DbLQ%3D%3D?uid=1220146573&amp;filename=1.5.jpg&amp;disposition=inline&amp;hash=&amp;limit=0&amp;content_type=image%2Fjpeg&amp;owner_uid=1220146573&amp;tknv=v2&amp;size=1872x9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Содержимое 9" descr="3.6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14282" y="928670"/>
            <a:ext cx="5411885" cy="5072062"/>
          </a:xfrm>
        </p:spPr>
      </p:pic>
      <p:pic>
        <p:nvPicPr>
          <p:cNvPr id="11" name="VID_3.6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5857884" y="1000108"/>
            <a:ext cx="2928958" cy="4929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</TotalTime>
  <Words>490</Words>
  <Application>Microsoft Office PowerPoint</Application>
  <PresentationFormat>Экран (4:3)</PresentationFormat>
  <Paragraphs>42</Paragraphs>
  <Slides>18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Рекомендации по подготовке к  творческому экзамену для поступающих на специальность «Стоматология ортопедическая»</vt:lpstr>
      <vt:lpstr> Вступительное испытание «Лепка» проводится в соответствии с нормативными актами: Приказом Минпросвещения Российской Федерации  «Об утверждении Порядка приёма на обучение по образовательным программам среднего профессионального образования» от 02 сентября 2020 года № 457, зарегистрированного от 06 ноября 2020 года, регистрационный № 60770; Рекомендациями по организации деятельности приёмных, предметных экзаменационных и апелляционных комиссий образовательных учреждений СПО (Минобразования РФ от 18.12.2000 № 16 – 51 – 331 ин /16 – 13) И др.</vt:lpstr>
      <vt:lpstr>Вступительное испытание «Лепка» при приёме на обучение по образовательным программам среднего профессионального образования по специальности «Стоматология ортопедическая» требует у поступающих наличие определённых творческих способностей, необходимых для освоения знаний, умений и навыков программы ФГОС</vt:lpstr>
      <vt:lpstr>Для этого вам необходимо подготовить следующие материалы и инструменты: *образец  изделия (задание-эталон из  любого материала); *пластилин (скульптурный); *специальная доска для лепки из  пластилина;  *набор ножей для работы с пластилином; *ёмкость для воды; *влажные   и бумажные салфетки. </vt:lpstr>
      <vt:lpstr>1. Возьмите  и  разомните   пластилин  до   мягкого состояния; 2. Далее комку  пластилина  придайте   определённую   исходную   основную форму (при  этом все время проверяйте  и уточняйте правильность пропорций изделия); 3. После приступайте к проработке характерных особенностей предмета (широких и узких частей); 4. Действуйте по принципу от  «Общего к конкретному элементу» 5. При нагревании пластилина от ваших рук, периодически помещайте ваше изделие в воду для охлаждения,  во избежании «деформации» изделия. </vt:lpstr>
      <vt:lpstr>*Оттягивание с моделированием. Оттягивают от основной формы мелкие детали и придают им необходимую форму и положение - заостряют, сплющивают, загибают (но не отрывая их). *Разминание. Надавливание руками или пальцами на кусочек пластилина. *Заострение. Оттягивание пальцами края округлой формы до получения острого конца. *Размазывание. Надавливание на скатанный шарик указательным пальцем и оттягивания его в нужном направлении с целью получения пластилиновой линии на плоской основе изделия. *Надавливание. Нажатие на скатанный шарик пластилина указательным пальцем с целью получения пластилиновой лепешки в определенном месте на плоской основе поделки. *Сплющивание. Сжимания куска пластилина с целью придания ему плоской формы. Небольшой кусочек пластилина сплющивается двумя пальцами - большим и указательным. Средний кусочек - придавливают с помощью ладошки к плоской поверхности. *Отщипывание. Отделение от большого куска пластилина небольших кусочков при помощи большого и указательного пальцев руки. Для этого сначала прищипывают с края большого куска небольшой кусочек пластилина, а затем отрывают его.  </vt:lpstr>
      <vt:lpstr>Немного о строении зуба</vt:lpstr>
      <vt:lpstr>Для тренировки мануальных навыков можете воспользоваться данными пособиями.</vt:lpstr>
      <vt:lpstr>Для тренировки мануальных навыков можете воспользоваться данными пособиями.</vt:lpstr>
      <vt:lpstr>Для тренировки мануальных навыков можете воспользоваться данными пособиями.</vt:lpstr>
      <vt:lpstr>Для тренировки мануальных навыков можете воспользоваться данными пособиями.</vt:lpstr>
      <vt:lpstr>Для тренировки мануальных навыков можете воспользоваться данными пособиями.</vt:lpstr>
      <vt:lpstr>Для тренировки мануальных навыков можете воспользоваться данными пособиями.</vt:lpstr>
      <vt:lpstr>Перед вступительным испытанием проводится консультация </vt:lpstr>
      <vt:lpstr>Экзамен –длительность  6 часов( академических)</vt:lpstr>
      <vt:lpstr>При себе на экзамен необходимо взять  : паспорт!  Запрещено: измерительные инструменты,  свой: материал и  инструменты, разговоры по телефону.   </vt:lpstr>
      <vt:lpstr>В ходе экзамена проводится   </vt:lpstr>
      <vt:lpstr> Список рекомедованной литературы: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Преподаватель</dc:creator>
  <cp:lastModifiedBy>Шикова</cp:lastModifiedBy>
  <cp:revision>43</cp:revision>
  <dcterms:created xsi:type="dcterms:W3CDTF">2022-03-30T03:45:46Z</dcterms:created>
  <dcterms:modified xsi:type="dcterms:W3CDTF">2024-06-21T09:07:51Z</dcterms:modified>
</cp:coreProperties>
</file>